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1" r:id="rId4"/>
    <p:sldId id="262" r:id="rId5"/>
    <p:sldId id="266" r:id="rId6"/>
    <p:sldId id="263" r:id="rId7"/>
    <p:sldId id="273" r:id="rId8"/>
    <p:sldId id="269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73963-A267-E514-C0A0-5D6109D02FE8}" v="3037" dt="2019-10-13T15:57:5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5" autoAdjust="0"/>
    <p:restoredTop sz="63579"/>
  </p:normalViewPr>
  <p:slideViewPr>
    <p:cSldViewPr snapToGrid="0">
      <p:cViewPr varScale="1">
        <p:scale>
          <a:sx n="67" d="100"/>
          <a:sy n="67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0EC08-9EA6-4E95-A0B3-795351ACE4E8}" type="doc">
      <dgm:prSet loTypeId="urn:microsoft.com/office/officeart/2005/8/layout/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9816CB4-0945-4D95-97BE-33431203EFAD}">
      <dgm:prSet/>
      <dgm:spPr/>
      <dgm:t>
        <a:bodyPr/>
        <a:lstStyle/>
        <a:p>
          <a:r>
            <a:rPr lang="en-US" dirty="0">
              <a:latin typeface="Times" pitchFamily="2" charset="0"/>
            </a:rPr>
            <a:t>Nicotine is an </a:t>
          </a:r>
          <a:r>
            <a:rPr lang="en-US" b="0" i="1" dirty="0">
              <a:solidFill>
                <a:schemeClr val="bg1"/>
              </a:solidFill>
              <a:latin typeface="Times" pitchFamily="2" charset="0"/>
            </a:rPr>
            <a:t>addictive</a:t>
          </a:r>
          <a:r>
            <a:rPr lang="en-US" dirty="0">
              <a:latin typeface="Times" pitchFamily="2" charset="0"/>
            </a:rPr>
            <a:t> substance found in all cigarette and tobacco products</a:t>
          </a:r>
          <a:r>
            <a:rPr lang="en-US" baseline="30000" dirty="0">
              <a:latin typeface="Times" pitchFamily="2" charset="0"/>
            </a:rPr>
            <a:t>2</a:t>
          </a:r>
          <a:endParaRPr lang="en-US" dirty="0">
            <a:latin typeface="Times" pitchFamily="2" charset="0"/>
          </a:endParaRPr>
        </a:p>
      </dgm:t>
    </dgm:pt>
    <dgm:pt modelId="{AF6BD0BA-8E0C-4E25-82EF-426821C0CFE1}" type="parTrans" cxnId="{434658A6-8FB9-4186-AF80-260F2FE46EED}">
      <dgm:prSet/>
      <dgm:spPr/>
      <dgm:t>
        <a:bodyPr/>
        <a:lstStyle/>
        <a:p>
          <a:endParaRPr lang="en-US"/>
        </a:p>
      </dgm:t>
    </dgm:pt>
    <dgm:pt modelId="{8070CF33-85F3-46D9-9094-8DBC8543D7FE}" type="sibTrans" cxnId="{434658A6-8FB9-4186-AF80-260F2FE46EED}">
      <dgm:prSet/>
      <dgm:spPr/>
      <dgm:t>
        <a:bodyPr/>
        <a:lstStyle/>
        <a:p>
          <a:endParaRPr lang="en-US"/>
        </a:p>
      </dgm:t>
    </dgm:pt>
    <dgm:pt modelId="{7532EDB8-D4F6-4DFA-9D3B-9F4CF2ED865C}">
      <dgm:prSet/>
      <dgm:spPr/>
      <dgm:t>
        <a:bodyPr/>
        <a:lstStyle/>
        <a:p>
          <a:r>
            <a:rPr lang="en-US" dirty="0">
              <a:latin typeface="Times" pitchFamily="2" charset="0"/>
            </a:rPr>
            <a:t>Nicotine can cause:</a:t>
          </a:r>
        </a:p>
      </dgm:t>
    </dgm:pt>
    <dgm:pt modelId="{E853071E-5E14-4BDA-8062-1DE2D6B5A474}" type="parTrans" cxnId="{A218B12C-0B92-46B0-99DA-3277DEAF5C2D}">
      <dgm:prSet/>
      <dgm:spPr/>
      <dgm:t>
        <a:bodyPr/>
        <a:lstStyle/>
        <a:p>
          <a:endParaRPr lang="en-US"/>
        </a:p>
      </dgm:t>
    </dgm:pt>
    <dgm:pt modelId="{59B7EBF5-0148-4609-8703-23E842CBF8FD}" type="sibTrans" cxnId="{A218B12C-0B92-46B0-99DA-3277DEAF5C2D}">
      <dgm:prSet/>
      <dgm:spPr/>
      <dgm:t>
        <a:bodyPr/>
        <a:lstStyle/>
        <a:p>
          <a:endParaRPr lang="en-US"/>
        </a:p>
      </dgm:t>
    </dgm:pt>
    <dgm:pt modelId="{F5246BC9-F82F-4EA5-B461-AD44B20C837D}">
      <dgm:prSet custT="1"/>
      <dgm:spPr/>
      <dgm:t>
        <a:bodyPr/>
        <a:lstStyle/>
        <a:p>
          <a:r>
            <a:rPr lang="en-US" sz="2200" dirty="0">
              <a:latin typeface="Times" pitchFamily="2" charset="0"/>
            </a:rPr>
            <a:t>Dizziness</a:t>
          </a:r>
        </a:p>
      </dgm:t>
    </dgm:pt>
    <dgm:pt modelId="{C1FFB96A-A4CB-43B2-9397-BCF37C2A7F98}" type="parTrans" cxnId="{25391E72-F388-4038-AEAF-F0941421EB5F}">
      <dgm:prSet/>
      <dgm:spPr/>
      <dgm:t>
        <a:bodyPr/>
        <a:lstStyle/>
        <a:p>
          <a:endParaRPr lang="en-US"/>
        </a:p>
      </dgm:t>
    </dgm:pt>
    <dgm:pt modelId="{178888D6-C5D0-4419-8668-9ABCD707E6E5}" type="sibTrans" cxnId="{25391E72-F388-4038-AEAF-F0941421EB5F}">
      <dgm:prSet/>
      <dgm:spPr/>
      <dgm:t>
        <a:bodyPr/>
        <a:lstStyle/>
        <a:p>
          <a:endParaRPr lang="en-US"/>
        </a:p>
      </dgm:t>
    </dgm:pt>
    <dgm:pt modelId="{0EBB97C7-783D-43A5-96FD-C082048FEA46}">
      <dgm:prSet custT="1"/>
      <dgm:spPr/>
      <dgm:t>
        <a:bodyPr/>
        <a:lstStyle/>
        <a:p>
          <a:r>
            <a:rPr lang="en-US" sz="2000" dirty="0">
              <a:latin typeface="Times" pitchFamily="2" charset="0"/>
            </a:rPr>
            <a:t>Bad dreams or nightmares</a:t>
          </a:r>
        </a:p>
      </dgm:t>
    </dgm:pt>
    <dgm:pt modelId="{0FC340DF-1711-4D86-BD3A-EE4406C2E7E7}" type="parTrans" cxnId="{79164108-F3F2-40EF-A4B7-EF8C0D661A5E}">
      <dgm:prSet/>
      <dgm:spPr/>
      <dgm:t>
        <a:bodyPr/>
        <a:lstStyle/>
        <a:p>
          <a:endParaRPr lang="en-US"/>
        </a:p>
      </dgm:t>
    </dgm:pt>
    <dgm:pt modelId="{F49CD781-2145-467E-AF83-92690E569963}" type="sibTrans" cxnId="{79164108-F3F2-40EF-A4B7-EF8C0D661A5E}">
      <dgm:prSet/>
      <dgm:spPr/>
      <dgm:t>
        <a:bodyPr/>
        <a:lstStyle/>
        <a:p>
          <a:endParaRPr lang="en-US"/>
        </a:p>
      </dgm:t>
    </dgm:pt>
    <dgm:pt modelId="{6CF8E40A-A463-4EBF-BF6A-C812C8931C4C}">
      <dgm:prSet custT="1"/>
      <dgm:spPr/>
      <dgm:t>
        <a:bodyPr/>
        <a:lstStyle/>
        <a:p>
          <a:r>
            <a:rPr lang="en-US" sz="2000" dirty="0">
              <a:latin typeface="Times" pitchFamily="2" charset="0"/>
            </a:rPr>
            <a:t>Increased blood pressure</a:t>
          </a:r>
        </a:p>
      </dgm:t>
    </dgm:pt>
    <dgm:pt modelId="{930CF181-512B-4EC9-948B-CAA0BFD58EA0}" type="parTrans" cxnId="{7EAD37FF-9897-4876-8814-EE136264CB51}">
      <dgm:prSet/>
      <dgm:spPr/>
      <dgm:t>
        <a:bodyPr/>
        <a:lstStyle/>
        <a:p>
          <a:endParaRPr lang="en-US"/>
        </a:p>
      </dgm:t>
    </dgm:pt>
    <dgm:pt modelId="{C2677D9D-3D86-44B2-AF60-4B9BFDE5ABF1}" type="sibTrans" cxnId="{7EAD37FF-9897-4876-8814-EE136264CB51}">
      <dgm:prSet/>
      <dgm:spPr/>
      <dgm:t>
        <a:bodyPr/>
        <a:lstStyle/>
        <a:p>
          <a:endParaRPr lang="en-US"/>
        </a:p>
      </dgm:t>
    </dgm:pt>
    <dgm:pt modelId="{CADB0771-1FD6-4664-BD21-C830DE36EEB4}">
      <dgm:prSet custT="1"/>
      <dgm:spPr/>
      <dgm:t>
        <a:bodyPr/>
        <a:lstStyle/>
        <a:p>
          <a:r>
            <a:rPr lang="en-US" sz="2000" dirty="0">
              <a:latin typeface="Times" pitchFamily="2" charset="0"/>
            </a:rPr>
            <a:t>Impaired brain development</a:t>
          </a:r>
        </a:p>
      </dgm:t>
    </dgm:pt>
    <dgm:pt modelId="{6606677F-A1AE-459A-8F6A-04D6FAEC192B}" type="parTrans" cxnId="{54DEFAFF-939F-4EC1-943C-ACCBEA47C370}">
      <dgm:prSet/>
      <dgm:spPr/>
      <dgm:t>
        <a:bodyPr/>
        <a:lstStyle/>
        <a:p>
          <a:endParaRPr lang="en-US"/>
        </a:p>
      </dgm:t>
    </dgm:pt>
    <dgm:pt modelId="{522A7441-DCDF-40CC-B5C9-6B3B644030C1}" type="sibTrans" cxnId="{54DEFAFF-939F-4EC1-943C-ACCBEA47C370}">
      <dgm:prSet/>
      <dgm:spPr/>
      <dgm:t>
        <a:bodyPr/>
        <a:lstStyle/>
        <a:p>
          <a:endParaRPr lang="en-US"/>
        </a:p>
      </dgm:t>
    </dgm:pt>
    <dgm:pt modelId="{E4A59236-500A-C643-A9C3-46850C999C17}" type="pres">
      <dgm:prSet presAssocID="{1310EC08-9EA6-4E95-A0B3-795351ACE4E8}" presName="Name0" presStyleCnt="0">
        <dgm:presLayoutVars>
          <dgm:dir/>
          <dgm:animLvl val="lvl"/>
          <dgm:resizeHandles val="exact"/>
        </dgm:presLayoutVars>
      </dgm:prSet>
      <dgm:spPr/>
    </dgm:pt>
    <dgm:pt modelId="{79442925-B995-C64D-B5CA-FEB8DB826808}" type="pres">
      <dgm:prSet presAssocID="{7532EDB8-D4F6-4DFA-9D3B-9F4CF2ED865C}" presName="boxAndChildren" presStyleCnt="0"/>
      <dgm:spPr/>
    </dgm:pt>
    <dgm:pt modelId="{8FCB1C92-D2D3-1042-B5A6-A9EAD0B6E678}" type="pres">
      <dgm:prSet presAssocID="{7532EDB8-D4F6-4DFA-9D3B-9F4CF2ED865C}" presName="parentTextBox" presStyleLbl="node1" presStyleIdx="0" presStyleCnt="2"/>
      <dgm:spPr/>
    </dgm:pt>
    <dgm:pt modelId="{95737874-0BF7-354C-AC64-2613C3F7C977}" type="pres">
      <dgm:prSet presAssocID="{7532EDB8-D4F6-4DFA-9D3B-9F4CF2ED865C}" presName="entireBox" presStyleLbl="node1" presStyleIdx="0" presStyleCnt="2"/>
      <dgm:spPr/>
    </dgm:pt>
    <dgm:pt modelId="{759A2105-814D-114D-BF6C-2D69F1A92FE2}" type="pres">
      <dgm:prSet presAssocID="{7532EDB8-D4F6-4DFA-9D3B-9F4CF2ED865C}" presName="descendantBox" presStyleCnt="0"/>
      <dgm:spPr/>
    </dgm:pt>
    <dgm:pt modelId="{3728F89E-EE09-7D45-8A3C-CE184DDC746A}" type="pres">
      <dgm:prSet presAssocID="{F5246BC9-F82F-4EA5-B461-AD44B20C837D}" presName="childTextBox" presStyleLbl="fgAccFollowNode1" presStyleIdx="0" presStyleCnt="4">
        <dgm:presLayoutVars>
          <dgm:bulletEnabled val="1"/>
        </dgm:presLayoutVars>
      </dgm:prSet>
      <dgm:spPr/>
    </dgm:pt>
    <dgm:pt modelId="{C10D29F3-362C-4347-A8D6-C456598FBBA8}" type="pres">
      <dgm:prSet presAssocID="{0EBB97C7-783D-43A5-96FD-C082048FEA46}" presName="childTextBox" presStyleLbl="fgAccFollowNode1" presStyleIdx="1" presStyleCnt="4">
        <dgm:presLayoutVars>
          <dgm:bulletEnabled val="1"/>
        </dgm:presLayoutVars>
      </dgm:prSet>
      <dgm:spPr/>
    </dgm:pt>
    <dgm:pt modelId="{A0B41FE2-AD27-B646-95A6-12E2FD5C33EC}" type="pres">
      <dgm:prSet presAssocID="{6CF8E40A-A463-4EBF-BF6A-C812C8931C4C}" presName="childTextBox" presStyleLbl="fgAccFollowNode1" presStyleIdx="2" presStyleCnt="4">
        <dgm:presLayoutVars>
          <dgm:bulletEnabled val="1"/>
        </dgm:presLayoutVars>
      </dgm:prSet>
      <dgm:spPr/>
    </dgm:pt>
    <dgm:pt modelId="{C2D476D2-69CB-914B-A708-2EA51A103F92}" type="pres">
      <dgm:prSet presAssocID="{CADB0771-1FD6-4664-BD21-C830DE36EEB4}" presName="childTextBox" presStyleLbl="fgAccFollowNode1" presStyleIdx="3" presStyleCnt="4">
        <dgm:presLayoutVars>
          <dgm:bulletEnabled val="1"/>
        </dgm:presLayoutVars>
      </dgm:prSet>
      <dgm:spPr/>
    </dgm:pt>
    <dgm:pt modelId="{DE043DEE-147D-354A-B270-5072D349E3DE}" type="pres">
      <dgm:prSet presAssocID="{8070CF33-85F3-46D9-9094-8DBC8543D7FE}" presName="sp" presStyleCnt="0"/>
      <dgm:spPr/>
    </dgm:pt>
    <dgm:pt modelId="{43011BF1-3EEC-0E4E-AE61-E12B493B0A73}" type="pres">
      <dgm:prSet presAssocID="{D9816CB4-0945-4D95-97BE-33431203EFAD}" presName="arrowAndChildren" presStyleCnt="0"/>
      <dgm:spPr/>
    </dgm:pt>
    <dgm:pt modelId="{EE7085AD-0D27-FA43-87C6-1209F5EBB569}" type="pres">
      <dgm:prSet presAssocID="{D9816CB4-0945-4D95-97BE-33431203EFAD}" presName="parentTextArrow" presStyleLbl="node1" presStyleIdx="1" presStyleCnt="2"/>
      <dgm:spPr/>
    </dgm:pt>
  </dgm:ptLst>
  <dgm:cxnLst>
    <dgm:cxn modelId="{79164108-F3F2-40EF-A4B7-EF8C0D661A5E}" srcId="{7532EDB8-D4F6-4DFA-9D3B-9F4CF2ED865C}" destId="{0EBB97C7-783D-43A5-96FD-C082048FEA46}" srcOrd="1" destOrd="0" parTransId="{0FC340DF-1711-4D86-BD3A-EE4406C2E7E7}" sibTransId="{F49CD781-2145-467E-AF83-92690E569963}"/>
    <dgm:cxn modelId="{6D90412B-D8F4-8C43-BC37-F2322DC85D1A}" type="presOf" srcId="{1310EC08-9EA6-4E95-A0B3-795351ACE4E8}" destId="{E4A59236-500A-C643-A9C3-46850C999C17}" srcOrd="0" destOrd="0" presId="urn:microsoft.com/office/officeart/2005/8/layout/process4"/>
    <dgm:cxn modelId="{A218B12C-0B92-46B0-99DA-3277DEAF5C2D}" srcId="{1310EC08-9EA6-4E95-A0B3-795351ACE4E8}" destId="{7532EDB8-D4F6-4DFA-9D3B-9F4CF2ED865C}" srcOrd="1" destOrd="0" parTransId="{E853071E-5E14-4BDA-8062-1DE2D6B5A474}" sibTransId="{59B7EBF5-0148-4609-8703-23E842CBF8FD}"/>
    <dgm:cxn modelId="{25391E72-F388-4038-AEAF-F0941421EB5F}" srcId="{7532EDB8-D4F6-4DFA-9D3B-9F4CF2ED865C}" destId="{F5246BC9-F82F-4EA5-B461-AD44B20C837D}" srcOrd="0" destOrd="0" parTransId="{C1FFB96A-A4CB-43B2-9397-BCF37C2A7F98}" sibTransId="{178888D6-C5D0-4419-8668-9ABCD707E6E5}"/>
    <dgm:cxn modelId="{5632B27D-9C3E-0040-9D3F-E40AD0423BBC}" type="presOf" srcId="{6CF8E40A-A463-4EBF-BF6A-C812C8931C4C}" destId="{A0B41FE2-AD27-B646-95A6-12E2FD5C33EC}" srcOrd="0" destOrd="0" presId="urn:microsoft.com/office/officeart/2005/8/layout/process4"/>
    <dgm:cxn modelId="{299D7983-194C-E042-93E3-E7AC87060A98}" type="presOf" srcId="{7532EDB8-D4F6-4DFA-9D3B-9F4CF2ED865C}" destId="{95737874-0BF7-354C-AC64-2613C3F7C977}" srcOrd="1" destOrd="0" presId="urn:microsoft.com/office/officeart/2005/8/layout/process4"/>
    <dgm:cxn modelId="{822A888A-61F5-2548-8C58-1AFEA04BA44A}" type="presOf" srcId="{F5246BC9-F82F-4EA5-B461-AD44B20C837D}" destId="{3728F89E-EE09-7D45-8A3C-CE184DDC746A}" srcOrd="0" destOrd="0" presId="urn:microsoft.com/office/officeart/2005/8/layout/process4"/>
    <dgm:cxn modelId="{5D009890-DBAE-1143-8ED7-FA2A008FE06C}" type="presOf" srcId="{CADB0771-1FD6-4664-BD21-C830DE36EEB4}" destId="{C2D476D2-69CB-914B-A708-2EA51A103F92}" srcOrd="0" destOrd="0" presId="urn:microsoft.com/office/officeart/2005/8/layout/process4"/>
    <dgm:cxn modelId="{434658A6-8FB9-4186-AF80-260F2FE46EED}" srcId="{1310EC08-9EA6-4E95-A0B3-795351ACE4E8}" destId="{D9816CB4-0945-4D95-97BE-33431203EFAD}" srcOrd="0" destOrd="0" parTransId="{AF6BD0BA-8E0C-4E25-82EF-426821C0CFE1}" sibTransId="{8070CF33-85F3-46D9-9094-8DBC8543D7FE}"/>
    <dgm:cxn modelId="{2768F3A6-4D8C-324C-9A82-D1589B119080}" type="presOf" srcId="{0EBB97C7-783D-43A5-96FD-C082048FEA46}" destId="{C10D29F3-362C-4347-A8D6-C456598FBBA8}" srcOrd="0" destOrd="0" presId="urn:microsoft.com/office/officeart/2005/8/layout/process4"/>
    <dgm:cxn modelId="{64F229B2-7C72-284E-94A9-11EF2E5394D7}" type="presOf" srcId="{7532EDB8-D4F6-4DFA-9D3B-9F4CF2ED865C}" destId="{8FCB1C92-D2D3-1042-B5A6-A9EAD0B6E678}" srcOrd="0" destOrd="0" presId="urn:microsoft.com/office/officeart/2005/8/layout/process4"/>
    <dgm:cxn modelId="{D8934BF8-A3CE-CD4D-8D5F-A217C641AB8E}" type="presOf" srcId="{D9816CB4-0945-4D95-97BE-33431203EFAD}" destId="{EE7085AD-0D27-FA43-87C6-1209F5EBB569}" srcOrd="0" destOrd="0" presId="urn:microsoft.com/office/officeart/2005/8/layout/process4"/>
    <dgm:cxn modelId="{7EAD37FF-9897-4876-8814-EE136264CB51}" srcId="{7532EDB8-D4F6-4DFA-9D3B-9F4CF2ED865C}" destId="{6CF8E40A-A463-4EBF-BF6A-C812C8931C4C}" srcOrd="2" destOrd="0" parTransId="{930CF181-512B-4EC9-948B-CAA0BFD58EA0}" sibTransId="{C2677D9D-3D86-44B2-AF60-4B9BFDE5ABF1}"/>
    <dgm:cxn modelId="{54DEFAFF-939F-4EC1-943C-ACCBEA47C370}" srcId="{7532EDB8-D4F6-4DFA-9D3B-9F4CF2ED865C}" destId="{CADB0771-1FD6-4664-BD21-C830DE36EEB4}" srcOrd="3" destOrd="0" parTransId="{6606677F-A1AE-459A-8F6A-04D6FAEC192B}" sibTransId="{522A7441-DCDF-40CC-B5C9-6B3B644030C1}"/>
    <dgm:cxn modelId="{90B328FB-1A9E-174C-A267-BC07F8C49F58}" type="presParOf" srcId="{E4A59236-500A-C643-A9C3-46850C999C17}" destId="{79442925-B995-C64D-B5CA-FEB8DB826808}" srcOrd="0" destOrd="0" presId="urn:microsoft.com/office/officeart/2005/8/layout/process4"/>
    <dgm:cxn modelId="{0D810AAA-11CF-EC44-8A91-CE37047E53E4}" type="presParOf" srcId="{79442925-B995-C64D-B5CA-FEB8DB826808}" destId="{8FCB1C92-D2D3-1042-B5A6-A9EAD0B6E678}" srcOrd="0" destOrd="0" presId="urn:microsoft.com/office/officeart/2005/8/layout/process4"/>
    <dgm:cxn modelId="{BBC6D2CA-68BA-8E47-822D-5C61308746F3}" type="presParOf" srcId="{79442925-B995-C64D-B5CA-FEB8DB826808}" destId="{95737874-0BF7-354C-AC64-2613C3F7C977}" srcOrd="1" destOrd="0" presId="urn:microsoft.com/office/officeart/2005/8/layout/process4"/>
    <dgm:cxn modelId="{73E93E1B-445E-174F-A2B7-2601361C73C3}" type="presParOf" srcId="{79442925-B995-C64D-B5CA-FEB8DB826808}" destId="{759A2105-814D-114D-BF6C-2D69F1A92FE2}" srcOrd="2" destOrd="0" presId="urn:microsoft.com/office/officeart/2005/8/layout/process4"/>
    <dgm:cxn modelId="{69C30E15-DC3D-D649-84E4-A204CE968E54}" type="presParOf" srcId="{759A2105-814D-114D-BF6C-2D69F1A92FE2}" destId="{3728F89E-EE09-7D45-8A3C-CE184DDC746A}" srcOrd="0" destOrd="0" presId="urn:microsoft.com/office/officeart/2005/8/layout/process4"/>
    <dgm:cxn modelId="{F1610CF8-2ACD-0B43-A3B4-97B3B5FC8184}" type="presParOf" srcId="{759A2105-814D-114D-BF6C-2D69F1A92FE2}" destId="{C10D29F3-362C-4347-A8D6-C456598FBBA8}" srcOrd="1" destOrd="0" presId="urn:microsoft.com/office/officeart/2005/8/layout/process4"/>
    <dgm:cxn modelId="{672F6AE2-F8D2-E349-AB97-687263487F86}" type="presParOf" srcId="{759A2105-814D-114D-BF6C-2D69F1A92FE2}" destId="{A0B41FE2-AD27-B646-95A6-12E2FD5C33EC}" srcOrd="2" destOrd="0" presId="urn:microsoft.com/office/officeart/2005/8/layout/process4"/>
    <dgm:cxn modelId="{B3798A86-4481-5E4D-A5BD-D205668A5E79}" type="presParOf" srcId="{759A2105-814D-114D-BF6C-2D69F1A92FE2}" destId="{C2D476D2-69CB-914B-A708-2EA51A103F92}" srcOrd="3" destOrd="0" presId="urn:microsoft.com/office/officeart/2005/8/layout/process4"/>
    <dgm:cxn modelId="{813F5BCA-2273-0340-AFA8-B1821602DCF8}" type="presParOf" srcId="{E4A59236-500A-C643-A9C3-46850C999C17}" destId="{DE043DEE-147D-354A-B270-5072D349E3DE}" srcOrd="1" destOrd="0" presId="urn:microsoft.com/office/officeart/2005/8/layout/process4"/>
    <dgm:cxn modelId="{ED1E859F-8F69-B94F-93FC-DF12812FDD83}" type="presParOf" srcId="{E4A59236-500A-C643-A9C3-46850C999C17}" destId="{43011BF1-3EEC-0E4E-AE61-E12B493B0A73}" srcOrd="2" destOrd="0" presId="urn:microsoft.com/office/officeart/2005/8/layout/process4"/>
    <dgm:cxn modelId="{01DEBDAE-BBBB-BC4F-9C57-2D9D57795BCD}" type="presParOf" srcId="{43011BF1-3EEC-0E4E-AE61-E12B493B0A73}" destId="{EE7085AD-0D27-FA43-87C6-1209F5EBB5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37874-0BF7-354C-AC64-2613C3F7C977}">
      <dsp:nvSpPr>
        <dsp:cNvPr id="0" name=""/>
        <dsp:cNvSpPr/>
      </dsp:nvSpPr>
      <dsp:spPr>
        <a:xfrm>
          <a:off x="0" y="2626990"/>
          <a:ext cx="10515600" cy="1723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imes" pitchFamily="2" charset="0"/>
            </a:rPr>
            <a:t>Nicotine can cause:</a:t>
          </a:r>
        </a:p>
      </dsp:txBody>
      <dsp:txXfrm>
        <a:off x="0" y="2626990"/>
        <a:ext cx="10515600" cy="930738"/>
      </dsp:txXfrm>
    </dsp:sp>
    <dsp:sp modelId="{3728F89E-EE09-7D45-8A3C-CE184DDC746A}">
      <dsp:nvSpPr>
        <dsp:cNvPr id="0" name=""/>
        <dsp:cNvSpPr/>
      </dsp:nvSpPr>
      <dsp:spPr>
        <a:xfrm>
          <a:off x="0" y="3523257"/>
          <a:ext cx="2628899" cy="7928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" pitchFamily="2" charset="0"/>
            </a:rPr>
            <a:t>Dizziness</a:t>
          </a:r>
        </a:p>
      </dsp:txBody>
      <dsp:txXfrm>
        <a:off x="0" y="3523257"/>
        <a:ext cx="2628899" cy="792851"/>
      </dsp:txXfrm>
    </dsp:sp>
    <dsp:sp modelId="{C10D29F3-362C-4347-A8D6-C456598FBBA8}">
      <dsp:nvSpPr>
        <dsp:cNvPr id="0" name=""/>
        <dsp:cNvSpPr/>
      </dsp:nvSpPr>
      <dsp:spPr>
        <a:xfrm>
          <a:off x="2628900" y="3523257"/>
          <a:ext cx="2628899" cy="7928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" pitchFamily="2" charset="0"/>
            </a:rPr>
            <a:t>Bad dreams or nightmares</a:t>
          </a:r>
        </a:p>
      </dsp:txBody>
      <dsp:txXfrm>
        <a:off x="2628900" y="3523257"/>
        <a:ext cx="2628899" cy="792851"/>
      </dsp:txXfrm>
    </dsp:sp>
    <dsp:sp modelId="{A0B41FE2-AD27-B646-95A6-12E2FD5C33EC}">
      <dsp:nvSpPr>
        <dsp:cNvPr id="0" name=""/>
        <dsp:cNvSpPr/>
      </dsp:nvSpPr>
      <dsp:spPr>
        <a:xfrm>
          <a:off x="5257800" y="3523257"/>
          <a:ext cx="2628899" cy="7928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" pitchFamily="2" charset="0"/>
            </a:rPr>
            <a:t>Increased blood pressure</a:t>
          </a:r>
        </a:p>
      </dsp:txBody>
      <dsp:txXfrm>
        <a:off x="5257800" y="3523257"/>
        <a:ext cx="2628899" cy="792851"/>
      </dsp:txXfrm>
    </dsp:sp>
    <dsp:sp modelId="{C2D476D2-69CB-914B-A708-2EA51A103F92}">
      <dsp:nvSpPr>
        <dsp:cNvPr id="0" name=""/>
        <dsp:cNvSpPr/>
      </dsp:nvSpPr>
      <dsp:spPr>
        <a:xfrm>
          <a:off x="7886700" y="3523257"/>
          <a:ext cx="2628899" cy="7928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" pitchFamily="2" charset="0"/>
            </a:rPr>
            <a:t>Impaired brain development</a:t>
          </a:r>
        </a:p>
      </dsp:txBody>
      <dsp:txXfrm>
        <a:off x="7886700" y="3523257"/>
        <a:ext cx="2628899" cy="792851"/>
      </dsp:txXfrm>
    </dsp:sp>
    <dsp:sp modelId="{EE7085AD-0D27-FA43-87C6-1209F5EBB569}">
      <dsp:nvSpPr>
        <dsp:cNvPr id="0" name=""/>
        <dsp:cNvSpPr/>
      </dsp:nvSpPr>
      <dsp:spPr>
        <a:xfrm rot="10800000">
          <a:off x="0" y="1962"/>
          <a:ext cx="10515600" cy="265088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imes" pitchFamily="2" charset="0"/>
            </a:rPr>
            <a:t>Nicotine is an </a:t>
          </a:r>
          <a:r>
            <a:rPr lang="en-US" sz="3500" b="0" i="1" kern="1200" dirty="0">
              <a:solidFill>
                <a:schemeClr val="bg1"/>
              </a:solidFill>
              <a:latin typeface="Times" pitchFamily="2" charset="0"/>
            </a:rPr>
            <a:t>addictive</a:t>
          </a:r>
          <a:r>
            <a:rPr lang="en-US" sz="3500" kern="1200" dirty="0">
              <a:latin typeface="Times" pitchFamily="2" charset="0"/>
            </a:rPr>
            <a:t> substance found in all cigarette and tobacco products</a:t>
          </a:r>
          <a:r>
            <a:rPr lang="en-US" sz="3500" kern="1200" baseline="30000" dirty="0">
              <a:latin typeface="Times" pitchFamily="2" charset="0"/>
            </a:rPr>
            <a:t>2</a:t>
          </a:r>
          <a:endParaRPr lang="en-US" sz="3500" kern="1200" dirty="0">
            <a:latin typeface="Times" pitchFamily="2" charset="0"/>
          </a:endParaRPr>
        </a:p>
      </dsp:txBody>
      <dsp:txXfrm rot="10800000">
        <a:off x="0" y="1962"/>
        <a:ext cx="10515600" cy="172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4844-9B7D-4E84-93EC-C86FBB31B0A1}" type="datetimeFigureOut">
              <a:rPr lang="en-US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555E-1543-4851-A9EF-E595934107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Different types: tanks &amp; mods, rechargeable, and disposable</a:t>
            </a:r>
          </a:p>
          <a:p>
            <a:r>
              <a:rPr lang="en-US" dirty="0">
                <a:cs typeface="Calibri"/>
              </a:rPr>
              <a:t>Has anyone heard of nicotine before? What have you heard about it?</a:t>
            </a:r>
          </a:p>
          <a:p>
            <a:r>
              <a:rPr lang="en-US" dirty="0">
                <a:cs typeface="Calibri"/>
              </a:rPr>
              <a:t>Can anyone tell me why its bad for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8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someone tell me what addictive means?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Addiction is a term that means compulsive physiological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and use of a habit-forming substance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(like heroin or nicotine)”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Hesse M. What does addiction mean to me. 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Sana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2006;4(1):104–126. doi:10.4103/0973-1229.27609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8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How many of you guys have seen these ads before or something similar? (Ask the class)</a:t>
            </a:r>
          </a:p>
          <a:p>
            <a:r>
              <a:rPr lang="en-US" dirty="0">
                <a:cs typeface="Calibri"/>
              </a:rPr>
              <a:t>Where has someone scene a picture like this before? (Ask class)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The images that look like candy are actually e-liquid refills for e-cigarettes </a:t>
            </a:r>
          </a:p>
          <a:p>
            <a:r>
              <a:rPr lang="en-US" dirty="0" err="1">
                <a:cs typeface="Calibri"/>
              </a:rPr>
              <a:t>Juul</a:t>
            </a:r>
            <a:r>
              <a:rPr lang="en-US" dirty="0">
                <a:cs typeface="Calibri"/>
              </a:rPr>
              <a:t> is a well-known brand of a type of e cigarette. Even though </a:t>
            </a:r>
            <a:r>
              <a:rPr lang="en-US" dirty="0" err="1">
                <a:cs typeface="Calibri"/>
              </a:rPr>
              <a:t>Juul</a:t>
            </a:r>
            <a:r>
              <a:rPr lang="en-US" dirty="0">
                <a:cs typeface="Calibri"/>
              </a:rPr>
              <a:t> no longer has advertisements directed at kids and deactivated their Instagram, some companies still target young kids.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Tobacco companies own many e-cigarettes and </a:t>
            </a:r>
            <a:r>
              <a:rPr lang="en-US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Juul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anyone tell me what's in this picture? </a:t>
            </a:r>
          </a:p>
          <a:p>
            <a:r>
              <a:rPr lang="en-US" dirty="0">
                <a:cs typeface="Calibri"/>
              </a:rPr>
              <a:t>Left picture – e-cigarettes pods; Right picture – normal cigarette packs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that smoking one JUUL pod is the same as smoking 1 pack of cigarettes?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*Maddie Nelson (in picture) </a:t>
            </a:r>
          </a:p>
          <a:p>
            <a:pPr marL="171450" indent="-171450">
              <a:buFontTx/>
              <a:buChar char="-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placed in a medically induced coma to treat her eosinophilic pneumonia (she was basically very sick from vaping)</a:t>
            </a:r>
          </a:p>
          <a:p>
            <a:pPr marL="171450" indent="-171450">
              <a:buFontTx/>
              <a:buChar char="-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condition went from being serious to potentially fatal 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**Statistics as of November 12, 2019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Talk a little bit about current news stories </a:t>
            </a:r>
          </a:p>
          <a:p>
            <a:r>
              <a:rPr lang="en-US" dirty="0">
                <a:cs typeface="Calibri"/>
              </a:rPr>
              <a:t>San Francisco banned the sale of all e-cigarettes, Michigan and New York have banned all flavored e-</a:t>
            </a:r>
            <a:r>
              <a:rPr lang="en-US" dirty="0" err="1">
                <a:cs typeface="Calibri"/>
              </a:rPr>
              <a:t>ciggs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you guys buy if you had that much money?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555E-1543-4851-A9EF-E595934107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blue, water, man&#10;&#10;Description generated with very high confidence">
            <a:extLst>
              <a:ext uri="{FF2B5EF4-FFF2-40B4-BE49-F238E27FC236}">
                <a16:creationId xmlns:a16="http://schemas.microsoft.com/office/drawing/2014/main" id="{BEA59187-9696-406A-B967-ECEC17C70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22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en-US" dirty="0">
                <a:latin typeface="Times"/>
                <a:cs typeface="Calibri Light"/>
              </a:rPr>
              <a:t>VaporLies</a:t>
            </a:r>
            <a:endParaRPr lang="en-US" dirty="0">
              <a:latin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Autofit/>
          </a:bodyPr>
          <a:lstStyle/>
          <a:p>
            <a:r>
              <a:rPr lang="en-US" sz="1200" dirty="0">
                <a:latin typeface="Times" pitchFamily="2" charset="0"/>
              </a:rPr>
              <a:t>Students from the Liberty University Public Health Association </a:t>
            </a:r>
          </a:p>
          <a:p>
            <a:r>
              <a:rPr lang="en-US" sz="1200" dirty="0">
                <a:latin typeface="Times" pitchFamily="2" charset="0"/>
              </a:rPr>
              <a:t>partnered with providers from the </a:t>
            </a:r>
            <a:r>
              <a:rPr lang="en-US" sz="1200" dirty="0" err="1">
                <a:latin typeface="Times" pitchFamily="2" charset="0"/>
              </a:rPr>
              <a:t>Centra</a:t>
            </a:r>
            <a:r>
              <a:rPr lang="en-US" sz="1200" dirty="0">
                <a:latin typeface="Times" pitchFamily="2" charset="0"/>
              </a:rPr>
              <a:t> Health Alan B. Pearson Regional Cancer Center</a:t>
            </a:r>
            <a:endParaRPr lang="en-US" sz="1200" dirty="0">
              <a:latin typeface="Time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4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23152-E037-9944-AA28-47A69B83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CA09B-B7A0-9641-A7C7-21F8043B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893"/>
            <a:ext cx="10515600" cy="45844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Etter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JF, Bullen C,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Flouris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AD,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Laugesen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M,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Eissenberg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T. Electronic nicotine delivery systems: a research agenda.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Tob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Conrol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. 2011;20(3):243-248.doi:10.1136/tc.2010.042168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Lyon PC. Electronic cigarettes: human health effects.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Tob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Control. 2014;23:ii36-ii40.doi:10.1136/tobaccocontrol-2013-051470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Lauriello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S,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Lauriello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 S. Utah Teen Put in Coma After Vaping Every Day for 3 Years. 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Health.com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. https://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www.health.com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/smoking/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utah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-teen-coma-vaping-eosinophilic-pneumonia. Published September 3, 2019. Accessed October 15, 2019.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Outbreak of Lung Injury Associated with E-Cigarette Use, or Vaping. Centers for Disease Control and Prevention. https://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www.cdc.gov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/tobacco/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basic_information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/e-cigarettes/severe-lung-</a:t>
            </a:r>
            <a:r>
              <a:rPr lang="en-US" sz="1600" dirty="0" err="1">
                <a:latin typeface="Times" pitchFamily="2" charset="0"/>
                <a:cs typeface="Times New Roman" panose="02020603050405020304" pitchFamily="18" charset="0"/>
              </a:rPr>
              <a:t>disease.html</a:t>
            </a: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. Accessed October 15, 2019.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Times" pitchFamily="2" charset="0"/>
              </a:rPr>
              <a:t>Virginia Department of Health. Virginia Department of Health: To protect the health and promote the well-being of all people in Virginia. http://</a:t>
            </a:r>
            <a:r>
              <a:rPr lang="en-US" sz="1600" dirty="0" err="1">
                <a:latin typeface="Times" pitchFamily="2" charset="0"/>
              </a:rPr>
              <a:t>www.vdh.virginia.gov</a:t>
            </a:r>
            <a:r>
              <a:rPr lang="en-US" sz="1600" dirty="0">
                <a:latin typeface="Times" pitchFamily="2" charset="0"/>
              </a:rPr>
              <a:t>/</a:t>
            </a:r>
            <a:r>
              <a:rPr lang="en-US" sz="1600" dirty="0" err="1">
                <a:latin typeface="Times" pitchFamily="2" charset="0"/>
              </a:rPr>
              <a:t>vdhlivewell</a:t>
            </a:r>
            <a:r>
              <a:rPr lang="en-US" sz="1600" dirty="0">
                <a:latin typeface="Times" pitchFamily="2" charset="0"/>
              </a:rPr>
              <a:t>/vaping/. Published 2019. Accessed November 18, 2019.</a:t>
            </a:r>
            <a:endParaRPr lang="en-US" sz="1600" dirty="0">
              <a:solidFill>
                <a:srgbClr val="FFFFFF"/>
              </a:solidFill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Times" pitchFamily="2" charset="0"/>
              </a:rPr>
              <a:t>Sears C, Hart J, Walker K, Lee A, Keith R, </a:t>
            </a:r>
            <a:r>
              <a:rPr lang="en-US" sz="1600" dirty="0" err="1">
                <a:latin typeface="Times" pitchFamily="2" charset="0"/>
              </a:rPr>
              <a:t>Ridner</a:t>
            </a:r>
            <a:r>
              <a:rPr lang="en-US" sz="1600" dirty="0">
                <a:latin typeface="Times" pitchFamily="2" charset="0"/>
              </a:rPr>
              <a:t> S. A Dollars and "Sense" Exploration of Vape Shop Spending and E-cigarette Use. </a:t>
            </a:r>
            <a:r>
              <a:rPr lang="en-US" sz="1600" i="1" dirty="0" err="1">
                <a:latin typeface="Times" pitchFamily="2" charset="0"/>
              </a:rPr>
              <a:t>Tob</a:t>
            </a:r>
            <a:r>
              <a:rPr lang="en-US" sz="1600" i="1" dirty="0">
                <a:latin typeface="Times" pitchFamily="2" charset="0"/>
              </a:rPr>
              <a:t> </a:t>
            </a:r>
            <a:r>
              <a:rPr lang="en-US" sz="1600" i="1" dirty="0" err="1">
                <a:latin typeface="Times" pitchFamily="2" charset="0"/>
              </a:rPr>
              <a:t>Prev</a:t>
            </a:r>
            <a:r>
              <a:rPr lang="en-US" sz="1600" i="1" dirty="0">
                <a:latin typeface="Times" pitchFamily="2" charset="0"/>
              </a:rPr>
              <a:t> </a:t>
            </a:r>
            <a:r>
              <a:rPr lang="en-US" sz="1600" i="1" dirty="0" err="1">
                <a:latin typeface="Times" pitchFamily="2" charset="0"/>
              </a:rPr>
              <a:t>Cessat</a:t>
            </a:r>
            <a:r>
              <a:rPr lang="en-US" sz="1600" dirty="0">
                <a:latin typeface="Times" pitchFamily="2" charset="0"/>
              </a:rPr>
              <a:t>. 2016;2(Suppl):9. doi:10.18332/</a:t>
            </a:r>
            <a:r>
              <a:rPr lang="en-US" sz="1600" dirty="0" err="1">
                <a:latin typeface="Times" pitchFamily="2" charset="0"/>
              </a:rPr>
              <a:t>tpc</a:t>
            </a:r>
            <a:r>
              <a:rPr lang="en-US" sz="1600" dirty="0">
                <a:latin typeface="Times" pitchFamily="2" charset="0"/>
              </a:rPr>
              <a:t>/67435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Times" pitchFamily="2" charset="0"/>
                <a:cs typeface="Times New Roman" panose="02020603050405020304" pitchFamily="18" charset="0"/>
              </a:rPr>
              <a:t>Willett JG, Bennett M, Hair EC, Xiao H, Greenberg MS, Harvey E, Cantrell J, Vallone D. Recognition, use and perceptions of JUUL among youth and young adults. BMJ. 2018;28(1).doi:10.1136/tobaccocontrol-2018-054273</a:t>
            </a:r>
          </a:p>
        </p:txBody>
      </p:sp>
    </p:spTree>
    <p:extLst>
      <p:ext uri="{BB962C8B-B14F-4D97-AF65-F5344CB8AC3E}">
        <p14:creationId xmlns:p14="http://schemas.microsoft.com/office/powerpoint/2010/main" val="416699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8674-F7E2-6C4F-9553-AB349DE7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452893"/>
            <a:ext cx="5355771" cy="1325563"/>
          </a:xfrm>
        </p:spPr>
        <p:txBody>
          <a:bodyPr/>
          <a:lstStyle/>
          <a:p>
            <a:r>
              <a:rPr lang="en-US" dirty="0">
                <a:latin typeface="Times" pitchFamily="2" charset="0"/>
              </a:rPr>
              <a:t>What are E-cigarettes?</a:t>
            </a:r>
            <a:endParaRPr lang="en-US" dirty="0"/>
          </a:p>
        </p:txBody>
      </p:sp>
      <p:pic>
        <p:nvPicPr>
          <p:cNvPr id="4" name="Content Placeholder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AC1E54-20DB-654E-B264-764837BC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3459" r="1264" b="3529"/>
          <a:stretch/>
        </p:blipFill>
        <p:spPr>
          <a:xfrm>
            <a:off x="740228" y="2849595"/>
            <a:ext cx="10711543" cy="355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98715-0A54-504F-93EE-296A8B906003}"/>
              </a:ext>
            </a:extLst>
          </p:cNvPr>
          <p:cNvSpPr txBox="1"/>
          <p:nvPr/>
        </p:nvSpPr>
        <p:spPr>
          <a:xfrm>
            <a:off x="6095999" y="452893"/>
            <a:ext cx="5553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itchFamily="2" charset="0"/>
                <a:cs typeface="Times New Roman" panose="02020603050405020304" pitchFamily="18" charset="0"/>
              </a:rPr>
              <a:t>Battery powered cigarettes that contain nicotine and other harmful chemicals</a:t>
            </a:r>
            <a:r>
              <a:rPr lang="en-US" sz="2000" baseline="30000" dirty="0">
                <a:latin typeface="Times" pitchFamily="2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" pitchFamily="2" charset="0"/>
                <a:cs typeface="Times New Roman" panose="02020603050405020304" pitchFamily="18" charset="0"/>
              </a:rPr>
              <a:t> that turn into vapor</a:t>
            </a:r>
          </a:p>
          <a:p>
            <a:endParaRPr lang="en-US" sz="1000" dirty="0">
              <a:latin typeface="Times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itchFamily="2" charset="0"/>
                <a:cs typeface="Times New Roman" panose="02020603050405020304" pitchFamily="18" charset="0"/>
              </a:rPr>
              <a:t>Some e-cigarettes do not produce visible vapor</a:t>
            </a:r>
          </a:p>
          <a:p>
            <a:endParaRPr lang="en-US" sz="1000" dirty="0">
              <a:latin typeface="Times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itchFamily="2" charset="0"/>
                <a:cs typeface="Times New Roman" panose="02020603050405020304" pitchFamily="18" charset="0"/>
              </a:rPr>
              <a:t>There are many different designs and flavors (mango, peach, cotton candy, etc.)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0EDF5-5579-E84E-AEA5-36A89AA58903}"/>
              </a:ext>
            </a:extLst>
          </p:cNvPr>
          <p:cNvSpPr txBox="1"/>
          <p:nvPr/>
        </p:nvSpPr>
        <p:spPr>
          <a:xfrm>
            <a:off x="6894833" y="6462707"/>
            <a:ext cx="475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alibri"/>
              </a:rPr>
              <a:t>https://</a:t>
            </a:r>
            <a:r>
              <a:rPr lang="en-US" sz="1000" dirty="0" err="1">
                <a:cs typeface="Calibri"/>
              </a:rPr>
              <a:t>www.cdc.gov</a:t>
            </a:r>
            <a:r>
              <a:rPr lang="en-US" sz="1000" dirty="0">
                <a:cs typeface="Calibri"/>
              </a:rPr>
              <a:t>/tobacco/</a:t>
            </a:r>
            <a:r>
              <a:rPr lang="en-US" sz="1000" dirty="0" err="1">
                <a:cs typeface="Calibri"/>
              </a:rPr>
              <a:t>basic_information</a:t>
            </a:r>
            <a:r>
              <a:rPr lang="en-US" sz="1000" dirty="0">
                <a:cs typeface="Calibri"/>
              </a:rPr>
              <a:t>/e-cigarettes/about-e-</a:t>
            </a:r>
            <a:r>
              <a:rPr lang="en-US" sz="1000" dirty="0" err="1">
                <a:cs typeface="Calibri"/>
              </a:rPr>
              <a:t>cigarettes.html</a:t>
            </a:r>
            <a:r>
              <a:rPr lang="en-US" sz="1000" dirty="0">
                <a:cs typeface="Calibri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320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C92F-6F33-4931-B64D-6449212F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Why is nicotine bad for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80575-05FC-4959-81A1-AF96D0461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22024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344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an, drawing, standing&#10;&#10;Description generated with very high confidence">
            <a:extLst>
              <a:ext uri="{FF2B5EF4-FFF2-40B4-BE49-F238E27FC236}">
                <a16:creationId xmlns:a16="http://schemas.microsoft.com/office/drawing/2014/main" id="{6CFA848B-0D7D-47C5-89EE-E2DDE8133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" r="1079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2" descr="A picture containing person, racket, man, holding&#10;&#10;Description generated with very high confidence">
            <a:extLst>
              <a:ext uri="{FF2B5EF4-FFF2-40B4-BE49-F238E27FC236}">
                <a16:creationId xmlns:a16="http://schemas.microsoft.com/office/drawing/2014/main" id="{69F4C015-AE9E-4F42-8BCA-12A9D2E7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" r="4" b="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E1F932-EE3A-DE4C-BC6A-A2643D50A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63" y="806857"/>
            <a:ext cx="6992380" cy="5244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F991F-5B22-0F40-8D77-D59B2709EF07}"/>
              </a:ext>
            </a:extLst>
          </p:cNvPr>
          <p:cNvSpPr txBox="1"/>
          <p:nvPr/>
        </p:nvSpPr>
        <p:spPr>
          <a:xfrm>
            <a:off x="9402848" y="6061822"/>
            <a:ext cx="236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Photo: Submitted by Scott Allen with CPO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F3228-A6CB-2248-B669-4531DAB2D23A}"/>
              </a:ext>
            </a:extLst>
          </p:cNvPr>
          <p:cNvSpPr txBox="1"/>
          <p:nvPr/>
        </p:nvSpPr>
        <p:spPr>
          <a:xfrm>
            <a:off x="534712" y="6186267"/>
            <a:ext cx="4226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cs typeface="Calibri"/>
              </a:rPr>
              <a:t>https://</a:t>
            </a:r>
            <a:r>
              <a:rPr lang="en-US" sz="800" dirty="0" err="1">
                <a:cs typeface="Calibri"/>
              </a:rPr>
              <a:t>www.vox.com</a:t>
            </a:r>
            <a:r>
              <a:rPr lang="en-US" sz="800" dirty="0">
                <a:cs typeface="Calibri"/>
              </a:rPr>
              <a:t>/2019/1/25/18194953/vape-</a:t>
            </a:r>
            <a:r>
              <a:rPr lang="en-US" sz="800" dirty="0" err="1">
                <a:cs typeface="Calibri"/>
              </a:rPr>
              <a:t>juul</a:t>
            </a:r>
            <a:r>
              <a:rPr lang="en-US" sz="800" dirty="0">
                <a:cs typeface="Calibri"/>
              </a:rPr>
              <a:t>-e-cigarette-marketing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782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woman, holding, food&#10;&#10;Description generated with very high confidence">
            <a:extLst>
              <a:ext uri="{FF2B5EF4-FFF2-40B4-BE49-F238E27FC236}">
                <a16:creationId xmlns:a16="http://schemas.microsoft.com/office/drawing/2014/main" id="{57EB8D00-1726-4ADE-8EB9-634A1FA7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37" b="709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D864A-8318-4513-BE83-88D80A06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e-cigarette companies targeting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D530-58E7-4010-9229-AD7D4BCB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222" y="4551037"/>
            <a:ext cx="5549828" cy="185125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companies are trying to trick you into using their products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e-cigarettes at a younger age, you're more likely to use cigarettes and other tobacco products when you get older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5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7F0CD-2C8A-4DD4-BBE5-29C103AE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Times" pitchFamily="2" charset="0"/>
              </a:rPr>
              <a:t>Do they look </a:t>
            </a:r>
            <a:r>
              <a:rPr lang="en-US" sz="3800" dirty="0">
                <a:solidFill>
                  <a:srgbClr val="FFFFFF"/>
                </a:solidFill>
                <a:latin typeface="Times" pitchFamily="2" charset="0"/>
              </a:rPr>
              <a:t>similar</a:t>
            </a:r>
            <a:r>
              <a:rPr lang="en-US" sz="3800" kern="1200" dirty="0">
                <a:solidFill>
                  <a:srgbClr val="FFFFFF"/>
                </a:solidFill>
                <a:latin typeface="Times" pitchFamily="2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E6BD31-6770-41A8-A15E-5C9AC442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71" y="2400942"/>
            <a:ext cx="8285256" cy="3997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F17654-BAEA-D840-88D1-1C9AA4E992B2}"/>
              </a:ext>
            </a:extLst>
          </p:cNvPr>
          <p:cNvSpPr txBox="1"/>
          <p:nvPr/>
        </p:nvSpPr>
        <p:spPr>
          <a:xfrm>
            <a:off x="8792307" y="6642556"/>
            <a:ext cx="3399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cs typeface="Calibri"/>
              </a:rPr>
              <a:t>https://</a:t>
            </a:r>
            <a:r>
              <a:rPr lang="en-US" sz="800" dirty="0" err="1">
                <a:cs typeface="Calibri"/>
              </a:rPr>
              <a:t>www.vox.com</a:t>
            </a:r>
            <a:r>
              <a:rPr lang="en-US" sz="800" dirty="0">
                <a:cs typeface="Calibri"/>
              </a:rPr>
              <a:t>/2019/1/25/18194953/vape-</a:t>
            </a:r>
            <a:r>
              <a:rPr lang="en-US" sz="800" dirty="0" err="1">
                <a:cs typeface="Calibri"/>
              </a:rPr>
              <a:t>juul</a:t>
            </a:r>
            <a:r>
              <a:rPr lang="en-US" sz="800" dirty="0">
                <a:cs typeface="Calibri"/>
              </a:rPr>
              <a:t>-e-cigarette-marketing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3518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C6A9F-1E34-144E-B0C7-34981DC9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Vaping by the Numbers</a:t>
            </a:r>
          </a:p>
        </p:txBody>
      </p:sp>
      <p:pic>
        <p:nvPicPr>
          <p:cNvPr id="4" name="Picture 4" descr="A picture containing person, man, laying, bed&#10;&#10;Description generated with very high confidence">
            <a:extLst>
              <a:ext uri="{FF2B5EF4-FFF2-40B4-BE49-F238E27FC236}">
                <a16:creationId xmlns:a16="http://schemas.microsoft.com/office/drawing/2014/main" id="{E956B046-FD94-1C41-935B-F67A4608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" b="7840"/>
          <a:stretch/>
        </p:blipFill>
        <p:spPr>
          <a:xfrm>
            <a:off x="327547" y="321732"/>
            <a:ext cx="7058306" cy="37853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7A30-0B72-974B-987A-2DC7BBA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837" y="482138"/>
            <a:ext cx="3936908" cy="591014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In the United States</a:t>
            </a:r>
            <a:r>
              <a:rPr lang="en-US" baseline="30000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:</a:t>
            </a:r>
            <a:endParaRPr lang="en-US" baseline="30000" dirty="0">
              <a:solidFill>
                <a:srgbClr val="FFFF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2,172 cases with people who have a lung disease because of vaping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79% of these patients are younger than 35 years of age</a:t>
            </a:r>
            <a:endParaRPr lang="en-US" sz="2800" baseline="30000" dirty="0">
              <a:solidFill>
                <a:srgbClr val="FFFF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42 deaths</a:t>
            </a:r>
          </a:p>
          <a:p>
            <a:pPr marL="457200" lvl="1" indent="0">
              <a:buNone/>
            </a:pPr>
            <a:endParaRPr lang="en-US" sz="2800" dirty="0">
              <a:solidFill>
                <a:srgbClr val="FFFFFF"/>
              </a:solidFill>
              <a:latin typeface="Times" pitchFamily="2" charset="0"/>
              <a:cs typeface="Calibri"/>
            </a:endParaRPr>
          </a:p>
          <a:p>
            <a:pPr marL="285750" indent="-285750"/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In Virginia</a:t>
            </a:r>
            <a:r>
              <a:rPr lang="en-US" baseline="30000" dirty="0">
                <a:solidFill>
                  <a:srgbClr val="FFFFFF"/>
                </a:solidFill>
                <a:latin typeface="Times" pitchFamily="2" charset="0"/>
              </a:rPr>
              <a:t>5</a:t>
            </a: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:</a:t>
            </a:r>
          </a:p>
          <a:p>
            <a:pPr marL="742950" lvl="1" indent="-285750"/>
            <a:r>
              <a:rPr lang="en-US" sz="2800" dirty="0">
                <a:solidFill>
                  <a:srgbClr val="FFFFFF"/>
                </a:solidFill>
                <a:latin typeface="Times" pitchFamily="2" charset="0"/>
              </a:rPr>
              <a:t>80 cases </a:t>
            </a:r>
            <a:r>
              <a:rPr lang="en-US" sz="2800" dirty="0">
                <a:solidFill>
                  <a:srgbClr val="FFFFFF"/>
                </a:solidFill>
                <a:latin typeface="Times" pitchFamily="2" charset="0"/>
                <a:cs typeface="Times New Roman" panose="02020603050405020304" pitchFamily="18" charset="0"/>
              </a:rPr>
              <a:t>with people who have a lung disease because of vaping</a:t>
            </a:r>
            <a:endParaRPr lang="en-US" sz="2800" dirty="0">
              <a:solidFill>
                <a:srgbClr val="FFFFFF"/>
              </a:solidFill>
              <a:latin typeface="Times" pitchFamily="2" charset="0"/>
            </a:endParaRPr>
          </a:p>
          <a:p>
            <a:pPr marL="742950" lvl="1" indent="-285750"/>
            <a:r>
              <a:rPr lang="en-US" sz="2800" dirty="0">
                <a:solidFill>
                  <a:srgbClr val="FFFFFF"/>
                </a:solidFill>
                <a:latin typeface="Times" pitchFamily="2" charset="0"/>
              </a:rPr>
              <a:t>1 death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7BEE6-F942-9245-9614-2770C1B398EA}"/>
              </a:ext>
            </a:extLst>
          </p:cNvPr>
          <p:cNvSpPr txBox="1"/>
          <p:nvPr/>
        </p:nvSpPr>
        <p:spPr>
          <a:xfrm>
            <a:off x="321732" y="4140517"/>
            <a:ext cx="519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www.bnreport.com</a:t>
            </a:r>
            <a:r>
              <a:rPr lang="en-US" sz="1000" dirty="0"/>
              <a:t>/teenager-left-in-coma-after-developing-lung-disease-from-vaping/</a:t>
            </a:r>
          </a:p>
        </p:txBody>
      </p:sp>
    </p:spTree>
    <p:extLst>
      <p:ext uri="{BB962C8B-B14F-4D97-AF65-F5344CB8AC3E}">
        <p14:creationId xmlns:p14="http://schemas.microsoft.com/office/powerpoint/2010/main" val="328206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4E96B19F-1CB2-0346-BDEE-A4764098C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3CA9E-95C0-6942-9993-9A05DCF8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6" y="1730228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Vaping is Expensive!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5260-4FCA-5F4D-985B-AAB9845A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4" y="3614555"/>
            <a:ext cx="5711624" cy="2701872"/>
          </a:xfrm>
        </p:spPr>
        <p:txBody>
          <a:bodyPr anchor="ctr">
            <a:no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JUUL devices: $35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JUUL pod 4 pack: $15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e-cigarette devices: $50 to $300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amount spent on e-cigarette products: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$50-$75 a month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1952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A5281-474B-4354-B2D5-BF4CDD8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963877"/>
            <a:ext cx="4023283" cy="4930246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accent1"/>
                </a:solidFill>
                <a:latin typeface="Times" pitchFamily="2" charset="0"/>
                <a:cs typeface="Times New Roman" panose="02020603050405020304" pitchFamily="18" charset="0"/>
              </a:rPr>
              <a:t>So, how does “</a:t>
            </a:r>
            <a:r>
              <a:rPr lang="en-US" sz="3600" b="1" dirty="0" err="1">
                <a:solidFill>
                  <a:schemeClr val="accent1"/>
                </a:solidFill>
                <a:latin typeface="Times" pitchFamily="2" charset="0"/>
                <a:cs typeface="Times New Roman" panose="02020603050405020304" pitchFamily="18" charset="0"/>
              </a:rPr>
              <a:t>VaporLie</a:t>
            </a:r>
            <a:r>
              <a:rPr lang="en-US" sz="3600" b="1" dirty="0">
                <a:solidFill>
                  <a:schemeClr val="accent1"/>
                </a:solidFill>
                <a:latin typeface="Times" pitchFamily="2" charset="0"/>
                <a:cs typeface="Times New Roman" panose="02020603050405020304" pitchFamily="18" charset="0"/>
              </a:rPr>
              <a:t>” 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54EB-9778-46F8-8255-B0A68481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4" y="1510638"/>
            <a:ext cx="6377769" cy="38367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VAPOR </a:t>
            </a:r>
            <a:r>
              <a:rPr lang="en-US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LIES</a:t>
            </a:r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/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That it’s harmless because of the design and technology</a:t>
            </a:r>
            <a:r>
              <a:rPr lang="en-US" baseline="30000" dirty="0">
                <a:latin typeface="Times" pitchFamily="2" charset="0"/>
                <a:cs typeface="Times New Roman" panose="02020603050405020304" pitchFamily="18" charset="0"/>
              </a:rPr>
              <a:t>1,7</a:t>
            </a:r>
            <a:endParaRPr lang="en-US" dirty="0">
              <a:latin typeface="Times" pitchFamily="2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That it looks cool so it can't be bad for you</a:t>
            </a:r>
            <a:r>
              <a:rPr lang="en-US" baseline="30000" dirty="0">
                <a:latin typeface="Times" pitchFamily="2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" pitchFamily="2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>
                <a:latin typeface="Times" pitchFamily="2" charset="0"/>
                <a:cs typeface="Times New Roman" panose="02020603050405020304" pitchFamily="18" charset="0"/>
              </a:rPr>
              <a:t>That vaping is safer than traditional cigarettes and tobacco products</a:t>
            </a:r>
            <a:r>
              <a:rPr lang="en-US" baseline="30000" dirty="0">
                <a:latin typeface="Times" pitchFamily="2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935</Words>
  <Application>Microsoft Macintosh PowerPoint</Application>
  <PresentationFormat>Widescreen</PresentationFormat>
  <Paragraphs>87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office theme</vt:lpstr>
      <vt:lpstr>VaporLies</vt:lpstr>
      <vt:lpstr>What are E-cigarettes?</vt:lpstr>
      <vt:lpstr>Why is nicotine bad for you?</vt:lpstr>
      <vt:lpstr>PowerPoint Presentation</vt:lpstr>
      <vt:lpstr>Why are e-cigarette companies targeting YOU?</vt:lpstr>
      <vt:lpstr>Do they look similar?</vt:lpstr>
      <vt:lpstr>Vaping by the Numbers</vt:lpstr>
      <vt:lpstr>Vaping is Expensive!</vt:lpstr>
      <vt:lpstr>So, how does “VaporLie” 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VaporLies</dc:title>
  <dc:creator>Espenship, Katelyn (Public &amp; Community Health)</dc:creator>
  <cp:lastModifiedBy>Espenship, Katelyn (Public &amp; Community Health)</cp:lastModifiedBy>
  <cp:revision>21</cp:revision>
  <dcterms:created xsi:type="dcterms:W3CDTF">2019-11-19T18:44:44Z</dcterms:created>
  <dcterms:modified xsi:type="dcterms:W3CDTF">2019-11-21T17:17:06Z</dcterms:modified>
</cp:coreProperties>
</file>